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58" r:id="rId6"/>
    <p:sldId id="259" r:id="rId7"/>
    <p:sldId id="263" r:id="rId8"/>
    <p:sldId id="26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E38B49-5707-4B51-958F-B742525E0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6FFA176-ABC0-4348-B5B6-C2F325B76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27E5E1A-96B9-4E46-AB18-A447C017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6C1D10-96F8-4FC0-AD20-49466CD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657A9BB-D584-458A-8B5B-DD25E3AF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942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29964B-A7A9-4B24-8258-FFEAA98A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26AA13E-DB48-4A67-9101-D794557AD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2056BF-A37B-499C-9A69-0A3547658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D10012-0113-4C34-90FF-A761AB39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A09896-1D9F-44D1-B493-FABC0A5C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529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21B2554-65B0-47DC-A35E-4D061C229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90F8F03-AC10-44CC-B789-F62C53220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14EBE1-BBD1-46A8-8376-1AAA8D5E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55911A-223F-4593-8CAA-2047E592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B8F9AE-94A2-4ADB-B775-097ED657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52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BE1221-80C0-4CC9-AB13-706CDBA2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EDCA82-4749-47FD-A1AA-EB21D6CA8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BBBEDF6-15D6-42D1-935D-A4917B2A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D55F88-BCE0-4C32-ADB0-47BB4E31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1406AE-CF93-4CA3-96A5-66C6859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385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1647A1-E798-4BB5-A164-47BFECFA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F7C41E-27E1-4DE1-8CAE-C404EFA9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EB7B19-77CB-4651-9E1A-A13ED333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6AA313-D6D4-449C-A085-0A4AD11B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C9F279-E5EE-48F9-9D52-C699C885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250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D923D9-32AA-4D14-80D9-40D64301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0C6C3E-3619-452A-B001-42AB13C1A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28D1A94-49EB-4DCB-8A90-4C47A8FBE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D9EC32-A2BA-4B66-A5D5-3872BEF0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1D01D9E-81FF-4C1D-A218-79CE2ADA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B22728D-F827-437A-8365-D83C3EF7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93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4C587B-358B-4B92-A7E8-118D80193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3082F5D-AECD-4B0F-82F1-8C3DD5002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E408239-7EE1-4A43-BC29-6E3AAEF2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7C25C0E-FE9A-49F7-B709-ECBAB04AB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E4F9D4E-C5EE-4396-B4E2-A69E9E2AE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4920F3F-6452-44BB-8CD0-A3A225C1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106581D-5851-4A45-A074-01CA03C9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DD28451-D0C9-4E78-AAA1-C2C665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70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30C687-97F3-41BA-A548-186FB402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9C9A7C9-6F54-496B-AB8E-53F2B6CD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1FDA609-B700-41D5-A93E-FFCC19FA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C9E65DD-D50A-4E76-ABD2-39600A13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687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20B3D67-AAF0-4D4C-B753-43639BF4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8F6998F-511A-4F79-9C16-F0AF6198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6F69292-601C-434D-8904-059D46C0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686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5EF07A-8A69-4A61-AB49-15B8076E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67457B-F31F-440F-B556-99F74C37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AD8E8AB-A844-4397-A921-6505CA63C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7F59FDF-0DC0-473F-89D0-CF3E658DA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DB1DAFF-06E9-4DE8-8DF8-F6D70294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CADCA7E-9960-4798-93E6-976CE454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267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D90739-4A4F-42D7-9300-17FD8324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9967070-322A-44CA-9366-11C0BF725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2B8BBB2-A97E-47C8-BA3F-2E3D0F12E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782D0F-D8FD-4074-B4DF-FDB2B495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1AE2ACC-B078-4FD4-B498-0957A80E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51CF18D-BDEE-4FE4-8289-C9CD1BD8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359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A568940-4495-45CB-8EE8-28A995EC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714089F-0882-471B-BF29-09C7E245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4D31155-63B2-4CBF-8F8E-D75E4CDFB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19BC-1A0D-4BE0-A6C8-689FF4CBDEB1}" type="datetimeFigureOut">
              <a:rPr lang="hr-HR" smtClean="0"/>
              <a:t>8.9.2021.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CD3ABF-F698-492B-8C4C-DE59DF3FD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FFE6D9-3797-479A-848D-72F72939B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937E-F159-4398-8692-56C7EB297B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18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A9A0704-9A02-4630-A3C7-AA9CD3239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A8197E6-B7BC-4669-A824-12505CAAA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5200" b="1">
                <a:solidFill>
                  <a:srgbClr val="FFFFFF"/>
                </a:solidFill>
              </a:rPr>
              <a:t>Međunarodni dan pismenosti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5B7BAC-BD2A-49E5-B303-773D5CD7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b="1">
                <a:solidFill>
                  <a:srgbClr val="FFFFFF"/>
                </a:solidFill>
              </a:rPr>
              <a:t>8. rujna</a:t>
            </a:r>
          </a:p>
        </p:txBody>
      </p:sp>
    </p:spTree>
    <p:extLst>
      <p:ext uri="{BB962C8B-B14F-4D97-AF65-F5344CB8AC3E}">
        <p14:creationId xmlns:p14="http://schemas.microsoft.com/office/powerpoint/2010/main" val="27677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AD336D-5028-4B0E-A72B-0B46ECC3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hr-HR" dirty="0"/>
              <a:t>UNESCO proglasio ovaj praznik 1967.g.</a:t>
            </a:r>
          </a:p>
        </p:txBody>
      </p:sp>
      <p:pic>
        <p:nvPicPr>
          <p:cNvPr id="5" name="Slika 4" descr="Pencils">
            <a:extLst>
              <a:ext uri="{FF2B5EF4-FFF2-40B4-BE49-F238E27FC236}">
                <a16:creationId xmlns:a16="http://schemas.microsoft.com/office/drawing/2014/main" id="{159C52C1-8C0A-45DA-9372-C985C260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8" r="-2" b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DB2732-70E0-4D94-906B-DF610589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</a:rPr>
              <a:t>CILJ: </a:t>
            </a:r>
            <a:r>
              <a:rPr lang="pl-PL" sz="2000" b="0" i="0" dirty="0">
                <a:effectLst/>
                <a:latin typeface="Arial" panose="020B0604020202020204" pitchFamily="34" charset="0"/>
              </a:rPr>
              <a:t> istaknuti važnost </a:t>
            </a:r>
            <a:r>
              <a:rPr lang="pl-PL" sz="2000" dirty="0">
                <a:latin typeface="Arial" panose="020B0604020202020204" pitchFamily="34" charset="0"/>
              </a:rPr>
              <a:t>pismenosti</a:t>
            </a:r>
            <a:r>
              <a:rPr lang="pl-PL" sz="2000" b="0" i="0" dirty="0">
                <a:effectLst/>
                <a:latin typeface="Arial" panose="020B0604020202020204" pitchFamily="34" charset="0"/>
              </a:rPr>
              <a:t> za pojedince, zajednice i </a:t>
            </a:r>
            <a:r>
              <a:rPr lang="pl-PL" sz="2000" dirty="0">
                <a:latin typeface="Arial" panose="020B0604020202020204" pitchFamily="34" charset="0"/>
              </a:rPr>
              <a:t>društva.</a:t>
            </a:r>
          </a:p>
          <a:p>
            <a:pPr marL="0" indent="0" algn="ctr">
              <a:buNone/>
            </a:pPr>
            <a:endParaRPr lang="pl-PL" sz="20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20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</a:rPr>
              <a:t>Međunarodni dan pismenosti</a:t>
            </a:r>
          </a:p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</a:rPr>
              <a:t>8.rujna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83916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lika 17" descr="Child drawing on notebook">
            <a:extLst>
              <a:ext uri="{FF2B5EF4-FFF2-40B4-BE49-F238E27FC236}">
                <a16:creationId xmlns:a16="http://schemas.microsoft.com/office/drawing/2014/main" id="{BFF9EBDC-A6DF-41CB-8E50-C1A367636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1898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F9D5BB3E-2FBE-4591-A9F7-CB3AB67CBEE7}"/>
              </a:ext>
            </a:extLst>
          </p:cNvPr>
          <p:cNvSpPr txBox="1"/>
          <p:nvPr/>
        </p:nvSpPr>
        <p:spPr>
          <a:xfrm>
            <a:off x="6711462" y="1835571"/>
            <a:ext cx="48825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Približno 775 milijuna odraslih ima problem s nedostatkom minimalne pismenosti; jedno od pet odraslih i dalje je nepismeno, a dvije trećine tog broja čine žene; 60,7 milijuna djece ne pohađa školu, a još mnogo njih pohađa je neredovno ili prekine školovanje</a:t>
            </a:r>
            <a:r>
              <a:rPr lang="hr-HR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2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Handwriting on paper">
            <a:extLst>
              <a:ext uri="{FF2B5EF4-FFF2-40B4-BE49-F238E27FC236}">
                <a16:creationId xmlns:a16="http://schemas.microsoft.com/office/drawing/2014/main" id="{E4CDBA76-4160-4E7B-B647-9C8DADCD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C059629-B27C-4C7D-8F0D-1A7F1A10324C}"/>
              </a:ext>
            </a:extLst>
          </p:cNvPr>
          <p:cNvSpPr txBox="1"/>
          <p:nvPr/>
        </p:nvSpPr>
        <p:spPr>
          <a:xfrm>
            <a:off x="516835" y="1858617"/>
            <a:ext cx="3339548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Južna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jugozapadna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Azija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imaju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najnižu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stopu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pismenosti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odrasle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(58,6%), a prate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ih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supsaharska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Afrika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(59,7%)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arapske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države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(62,7%).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Države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najnižom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stopom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pismenosti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Burkina Faso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(12,8%), Niger (14,4%) </a:t>
            </a:r>
            <a:r>
              <a:rPr lang="en-US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 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(19%)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Ovaj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izvještaj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pokazuje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jasnu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povezanost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nepismenosti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izuzetno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siromašnih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država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nepismenosti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predrasuda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ženama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3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5F5725-AAE2-432F-A3C2-A9D4FBD2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000" b="1" i="0">
                <a:effectLst/>
              </a:rPr>
              <a:t>Kako se definira pismena osoba? </a:t>
            </a:r>
            <a:r>
              <a:rPr lang="en-US" sz="1000" b="0" i="0">
                <a:effectLst/>
              </a:rPr>
              <a:t>Prema metodologiji korištenoj u Popisu stanovništva, kućanstava i stanova u Republici Hrvatskoj 2011. godine, pismenom se smatra osoba koja može s razumijevanjem pročitati i napisati kratak, jednostavan sastavak o svome svakidašnjem životu, bez obzira na to na kojem jeziku ili pismu osoba čita odnosno </a:t>
            </a:r>
            <a:r>
              <a:rPr lang="en-US" sz="1000"/>
              <a:t>piše.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D3415755-6E9C-464D-B0EF-8CBDB270FE1E}"/>
              </a:ext>
            </a:extLst>
          </p:cNvPr>
          <p:cNvSpPr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Podaci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Popisa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2011.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pokazuju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većina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pripada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starijim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dobnim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skupinama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Čak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64,6%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čine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žene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starije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 60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ostalih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35,4%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čine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muškarci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dobnih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skupina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žene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mlađe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 60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promatramo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regionalnoj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rasprostranjenosti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najveći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udio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nepismenih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osoba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starih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više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Šibensko-kninskoj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županiji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iznosi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2,0%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ukupnog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stanovništva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županije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najmanji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udio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imaju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Primorsko-goranskoj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županiji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0,3%.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BFA1D93-8D82-4A1F-AFE9-ADEC4BCD9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4" b="28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9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Person writing on sketchpad">
            <a:extLst>
              <a:ext uri="{FF2B5EF4-FFF2-40B4-BE49-F238E27FC236}">
                <a16:creationId xmlns:a16="http://schemas.microsoft.com/office/drawing/2014/main" id="{922B048A-9D57-416A-9A6F-AAF360715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r="2211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E00B531-B4C4-4662-A473-AD355CEA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r>
              <a:rPr lang="hr-HR" sz="2000" b="0" i="0" dirty="0">
                <a:effectLst/>
                <a:latin typeface="Arial" panose="020B0604020202020204" pitchFamily="34" charset="0"/>
              </a:rPr>
              <a:t>Kako bi se podigla svijest javnosti o  vrijednosti pisane riječi i potrebi da se promovira pismeno društvo, brojni mnogi </a:t>
            </a:r>
            <a:r>
              <a:rPr lang="hr-HR" sz="2000" dirty="0">
                <a:latin typeface="Arial" panose="020B0604020202020204" pitchFamily="34" charset="0"/>
              </a:rPr>
              <a:t>pisci </a:t>
            </a:r>
            <a:r>
              <a:rPr lang="hr-HR" sz="2000" b="0" i="0" dirty="0">
                <a:effectLst/>
                <a:latin typeface="Arial" panose="020B0604020202020204" pitchFamily="34" charset="0"/>
              </a:rPr>
              <a:t>podržavaju UNESCO inicijativom "Pisci za pismenost”.</a:t>
            </a:r>
          </a:p>
          <a:p>
            <a:pPr marL="0" indent="0">
              <a:buNone/>
            </a:pPr>
            <a:r>
              <a:rPr lang="hr-HR" sz="2000" b="0" i="0" dirty="0">
                <a:effectLst/>
                <a:latin typeface="Arial" panose="020B0604020202020204" pitchFamily="34" charset="0"/>
              </a:rPr>
              <a:t>Osim  što pisci doprinose podizanju svijesti o problemu nepismenosti, postoje i razne </a:t>
            </a:r>
            <a:r>
              <a:rPr lang="hr-HR" sz="2000" dirty="0">
                <a:latin typeface="Arial" panose="020B0604020202020204" pitchFamily="34" charset="0"/>
              </a:rPr>
              <a:t>kompanije</a:t>
            </a:r>
            <a:r>
              <a:rPr lang="hr-HR" sz="2000" b="0" i="0" dirty="0">
                <a:effectLst/>
                <a:latin typeface="Arial" panose="020B0604020202020204" pitchFamily="34" charset="0"/>
              </a:rPr>
              <a:t> i humanitarne organizacije koje podržavaju borbu protiv nepismenosti, među kojima su </a:t>
            </a:r>
            <a:r>
              <a:rPr lang="hr-HR" sz="2000" b="0" i="1" dirty="0">
                <a:effectLst/>
                <a:latin typeface="Arial" panose="020B0604020202020204" pitchFamily="34" charset="0"/>
              </a:rPr>
              <a:t>Centar za istraživanje globalnog    razvoja, </a:t>
            </a:r>
            <a:r>
              <a:rPr lang="hr-HR" sz="2000" i="1" dirty="0" err="1">
                <a:latin typeface="Arial" panose="020B0604020202020204" pitchFamily="34" charset="0"/>
              </a:rPr>
              <a:t>Montblanc</a:t>
            </a:r>
            <a:r>
              <a:rPr lang="hr-HR" sz="2000" b="0" i="1" dirty="0">
                <a:effectLst/>
                <a:latin typeface="Arial" panose="020B0604020202020204" pitchFamily="34" charset="0"/>
              </a:rPr>
              <a:t>, Nacionalni institut za pismenost i </a:t>
            </a:r>
            <a:r>
              <a:rPr lang="hr-HR" sz="2000" i="1" dirty="0">
                <a:latin typeface="Arial" panose="020B0604020202020204" pitchFamily="34" charset="0"/>
              </a:rPr>
              <a:t>Rotary International</a:t>
            </a:r>
            <a:r>
              <a:rPr lang="hr-HR" sz="2000" b="0" i="0" dirty="0">
                <a:effectLst/>
                <a:latin typeface="Arial" panose="020B0604020202020204" pitchFamily="34" charset="0"/>
              </a:rPr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09823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8B2598-FAB0-4AE2-BF45-4588A863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hr-HR" sz="3100" b="1" i="0" dirty="0">
                <a:effectLst/>
                <a:latin typeface="Arial" panose="020B0604020202020204" pitchFamily="34" charset="0"/>
              </a:rPr>
              <a:t>KOLIKO PISMENI MORAMO BITI U 21.stoljeću?</a:t>
            </a:r>
            <a:br>
              <a:rPr lang="hr-HR" sz="3100" b="0" i="0" dirty="0">
                <a:effectLst/>
                <a:latin typeface="Open Sans" panose="020B0606030504020204" pitchFamily="34" charset="0"/>
              </a:rPr>
            </a:br>
            <a:endParaRPr lang="hr-HR" sz="3100" dirty="0"/>
          </a:p>
        </p:txBody>
      </p:sp>
      <p:pic>
        <p:nvPicPr>
          <p:cNvPr id="5" name="Slika 4" descr="Child writing on a notebook">
            <a:extLst>
              <a:ext uri="{FF2B5EF4-FFF2-40B4-BE49-F238E27FC236}">
                <a16:creationId xmlns:a16="http://schemas.microsoft.com/office/drawing/2014/main" id="{8DDC7FB8-618A-478B-9FBE-BD606E3BF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r="23008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BA1ECA-BFA0-4D62-8931-FE8843BD9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300" b="0" i="0" dirty="0">
                <a:effectLst/>
                <a:latin typeface="Open Sans" panose="020B0606030504020204" pitchFamily="34" charset="0"/>
              </a:rPr>
              <a:t> </a:t>
            </a:r>
          </a:p>
          <a:p>
            <a:pPr marL="0" indent="0">
              <a:buNone/>
            </a:pPr>
            <a:r>
              <a:rPr lang="hr-HR" sz="1300" b="1" i="0" dirty="0">
                <a:effectLst/>
                <a:latin typeface="Arial" panose="020B0604020202020204" pitchFamily="34" charset="0"/>
              </a:rPr>
              <a:t>      Što u današnje vrijeme znači biti pismen?</a:t>
            </a:r>
          </a:p>
          <a:p>
            <a:pPr marL="0" indent="0">
              <a:buNone/>
            </a:pPr>
            <a:r>
              <a:rPr lang="hr-HR" sz="1300" b="1" i="0" dirty="0">
                <a:effectLst/>
                <a:latin typeface="Arial" panose="020B0604020202020204" pitchFamily="34" charset="0"/>
              </a:rPr>
              <a:t>Je li dovoljno naučiti čitati, </a:t>
            </a:r>
            <a:r>
              <a:rPr lang="hr-HR" sz="1300" b="1" i="0" dirty="0" err="1">
                <a:effectLst/>
                <a:latin typeface="Arial" panose="020B0604020202020204" pitchFamily="34" charset="0"/>
              </a:rPr>
              <a:t>pisati,računati</a:t>
            </a:r>
            <a:r>
              <a:rPr lang="hr-HR" sz="1300" b="1" i="0" dirty="0">
                <a:effectLst/>
                <a:latin typeface="Arial" panose="020B0604020202020204" pitchFamily="34" charset="0"/>
              </a:rPr>
              <a:t>?</a:t>
            </a:r>
            <a:endParaRPr lang="hr-HR" sz="1300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hr-HR" sz="1300" b="0" i="0" dirty="0">
              <a:effectLst/>
              <a:latin typeface="Open Sans" panose="020B0606030504020204" pitchFamily="34" charset="0"/>
            </a:endParaRPr>
          </a:p>
          <a:p>
            <a:r>
              <a:rPr lang="hr-HR" sz="1300" b="1" i="0" dirty="0">
                <a:effectLst/>
                <a:latin typeface="Arial" panose="020B0604020202020204" pitchFamily="34" charset="0"/>
              </a:rPr>
              <a:t>Ne, nije dovoljno - to je samo osnovna pismenost.</a:t>
            </a:r>
          </a:p>
          <a:p>
            <a:endParaRPr lang="hr-HR" sz="13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1300" b="1" i="0" dirty="0">
                <a:effectLst/>
                <a:latin typeface="Arial" panose="020B0604020202020204" pitchFamily="34" charset="0"/>
              </a:rPr>
              <a:t>Biti pismen u današnjem suvremenom društvu znači biti naoružan s cijelim sklopom pismenosti.</a:t>
            </a:r>
          </a:p>
          <a:p>
            <a:pPr marL="0" indent="0">
              <a:buNone/>
            </a:pPr>
            <a:r>
              <a:rPr lang="hr-HR" sz="1300" b="0" i="0" dirty="0">
                <a:effectLst/>
                <a:latin typeface="Arial" panose="020B0604020202020204" pitchFamily="34" charset="0"/>
              </a:rPr>
              <a:t>U svom dokumentu posvećenom pismenostima 21. stoljeća UNESCO, naglašavajući njihovu nužnost za pojedinca i društvo u digitalnom okruženju, naziva ih pismenostima opstanka, preživljavanja (</a:t>
            </a:r>
            <a:r>
              <a:rPr lang="hr-HR" sz="1300" b="0" i="0" dirty="0" err="1">
                <a:effectLst/>
                <a:latin typeface="Arial" panose="020B0604020202020204" pitchFamily="34" charset="0"/>
              </a:rPr>
              <a:t>survival</a:t>
            </a:r>
            <a:r>
              <a:rPr lang="hr-HR" sz="1300" b="0" i="0" dirty="0">
                <a:effectLst/>
                <a:latin typeface="Arial" panose="020B0604020202020204" pitchFamily="34" charset="0"/>
              </a:rPr>
              <a:t> </a:t>
            </a:r>
            <a:r>
              <a:rPr lang="hr-HR" sz="1300" b="0" i="0" dirty="0" err="1">
                <a:effectLst/>
                <a:latin typeface="Arial" panose="020B0604020202020204" pitchFamily="34" charset="0"/>
              </a:rPr>
              <a:t>literacies</a:t>
            </a:r>
            <a:r>
              <a:rPr lang="hr-HR" sz="1300" b="0" i="0" dirty="0">
                <a:effectLst/>
                <a:latin typeface="Arial" panose="020B0604020202020204" pitchFamily="34" charset="0"/>
              </a:rPr>
              <a:t>) sugerirajući time da je razvoj društva i pojedinca nemoguć bez posjedovanja vještina bitnih šest vrsta pismenosti ( </a:t>
            </a:r>
            <a:r>
              <a:rPr lang="hr-HR" sz="1300" b="0" i="0" dirty="0" err="1">
                <a:effectLst/>
                <a:latin typeface="Arial" panose="020B0604020202020204" pitchFamily="34" charset="0"/>
              </a:rPr>
              <a:t>Horton</a:t>
            </a:r>
            <a:r>
              <a:rPr lang="hr-HR" sz="1300" b="0" i="0" dirty="0">
                <a:effectLst/>
                <a:latin typeface="Arial" panose="020B0604020202020204" pitchFamily="34" charset="0"/>
              </a:rPr>
              <a:t>, 2007.)</a:t>
            </a:r>
            <a:endParaRPr lang="hr-HR" sz="1300" b="0" i="0" dirty="0"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hr-HR" sz="1300" b="0" i="0" dirty="0">
                <a:effectLst/>
                <a:latin typeface="Open Sans" panose="020B0606030504020204" pitchFamily="34" charset="0"/>
              </a:rPr>
              <a:t> </a:t>
            </a:r>
          </a:p>
          <a:p>
            <a:pPr marL="0" indent="0">
              <a:buNone/>
            </a:pPr>
            <a:endParaRPr lang="hr-HR" sz="1300" b="0" i="0" dirty="0">
              <a:effectLst/>
              <a:latin typeface="Open Sans" panose="020B0606030504020204" pitchFamily="34" charset="0"/>
            </a:endParaRPr>
          </a:p>
          <a:p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20534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81298D-F36C-4CB4-AC70-422972EF9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2" y="812610"/>
            <a:ext cx="5373064" cy="590624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hr-HR" sz="43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ŠEST OSNOVNIH VRSTA PISMENOSTI (pismenosti opstanka) :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Osnovna pismenost</a:t>
            </a: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b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Računalna pismenost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- Osnovna i računalna pismenost jasna je sama po sebi, a što je s ostalim pismenostima?</a:t>
            </a: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Medijska pismenost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Medijska pismenost obuhvaća pristup medijima, njihovo razumijevanje i kritički pristup sadržajima</a:t>
            </a: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Obrazovanje na daljinu i e-učenje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Obrazovanje na daljinu i e-učenje obuhvaća niz vještina potrebnih za učenje u on-line okruženju. Odnosi se na sposobnost korištenja elektroničkih sustava za učenje na daljinu.</a:t>
            </a: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Kulturalna pismenost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Kulturalna pismenost prema tumačenju UNESCA podrazumijeva znanje kako zemlje, religije, etničke grupe, tradicionalna vjerovanja, simboli, običaji i oralna tradicija utječu na stvaranje, spremanje, zaštitu, arhiviranje, postupanje s informacijama te širenje informacija i znanja korištenjem tehnologija.</a:t>
            </a:r>
          </a:p>
          <a:p>
            <a:pPr marL="0" indent="0">
              <a:buNone/>
            </a:pPr>
            <a:r>
              <a:rPr lang="hr-HR" sz="4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Informacijska pismenost</a:t>
            </a:r>
            <a:endParaRPr lang="hr-HR" sz="4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4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Informacijska je pismenost  najsloženija od navedenih pismenosti jer sadrži elemente svih prethodnih. Informacijska pismenost se poučava u školi i knjižnici, a postoji nekoliko standarda koji daju okvir za poučavanje.</a:t>
            </a:r>
          </a:p>
          <a:p>
            <a:endParaRPr lang="hr-HR" sz="700" dirty="0"/>
          </a:p>
        </p:txBody>
      </p:sp>
      <p:pic>
        <p:nvPicPr>
          <p:cNvPr id="9" name="Slika 8" descr="Coffee and office supplies">
            <a:extLst>
              <a:ext uri="{FF2B5EF4-FFF2-40B4-BE49-F238E27FC236}">
                <a16:creationId xmlns:a16="http://schemas.microsoft.com/office/drawing/2014/main" id="{2BD13417-6068-44E4-A04C-5D4B7CA24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3067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657</Words>
  <Application>Microsoft Office PowerPoint</Application>
  <PresentationFormat>Široki zaslon</PresentationFormat>
  <Paragraphs>40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Times New Roman</vt:lpstr>
      <vt:lpstr>Tema sustava Office</vt:lpstr>
      <vt:lpstr>Međunarodni dan pismenosti</vt:lpstr>
      <vt:lpstr>UNESCO proglasio ovaj praznik 1967.g.</vt:lpstr>
      <vt:lpstr>PowerPoint prezentacija</vt:lpstr>
      <vt:lpstr>PowerPoint prezentacija</vt:lpstr>
      <vt:lpstr>Kako se definira pismena osoba? Prema metodologiji korištenoj u Popisu stanovništva, kućanstava i stanova u Republici Hrvatskoj 2011. godine, pismenom se smatra osoba koja može s razumijevanjem pročitati i napisati kratak, jednostavan sastavak o svome svakidašnjem životu, bez obzira na to na kojem jeziku ili pismu osoba čita odnosno piše.</vt:lpstr>
      <vt:lpstr>PowerPoint prezentacija</vt:lpstr>
      <vt:lpstr>KOLIKO PISMENI MORAMO BITI U 21.stoljeću?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Međunarodni dan pismenosti</dc:title>
  <dc:creator>Ines Čeko</dc:creator>
  <cp:lastModifiedBy>Ines Čeko</cp:lastModifiedBy>
  <cp:revision>9</cp:revision>
  <dcterms:created xsi:type="dcterms:W3CDTF">2021-09-08T13:17:48Z</dcterms:created>
  <dcterms:modified xsi:type="dcterms:W3CDTF">2021-09-08T14:23:55Z</dcterms:modified>
</cp:coreProperties>
</file>